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53" r:id="rId4"/>
    <p:sldMasterId id="2147483648" r:id="rId5"/>
  </p:sldMasterIdLst>
  <p:notesMasterIdLst>
    <p:notesMasterId r:id="rId17"/>
  </p:notesMasterIdLst>
  <p:handoutMasterIdLst>
    <p:handoutMasterId r:id="rId18"/>
  </p:handoutMasterIdLst>
  <p:sldIdLst>
    <p:sldId id="268" r:id="rId6"/>
    <p:sldId id="397" r:id="rId7"/>
    <p:sldId id="493" r:id="rId8"/>
    <p:sldId id="494" r:id="rId9"/>
    <p:sldId id="506" r:id="rId10"/>
    <p:sldId id="499" r:id="rId11"/>
    <p:sldId id="482" r:id="rId12"/>
    <p:sldId id="496" r:id="rId13"/>
    <p:sldId id="574" r:id="rId14"/>
    <p:sldId id="575" r:id="rId15"/>
    <p:sldId id="502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790F16-BFD2-D0B5-B6B6-BF5542BA1775}" name="Gnanam, Prabhu" initials="GP" userId="S::Gnanaprabhu.Gnanam@ercot.com::d03f8348-7b6f-4b0c-9d33-21c06bcfa775" providerId="AD"/>
  <p188:author id="{F62FE15F-B24D-923F-93DA-036D91E4413F}" name="Ahmed, Tanzila" initials="AT" userId="S::Tanzila.Ahmed@ercot.com::ea06b024-ef11-47eb-8d9d-0be56109653e" providerId="AD"/>
  <p188:author id="{B39AE3CA-EB25-4CD9-9453-942A94071548}" name="Golen, Robert" initials="RG" userId="S::Robert.Golen@ercot.com::71f8c5a0-fca0-4b34-9386-d3f89548f9f2" providerId="AD"/>
  <p188:author id="{2DE3ACE0-512C-E763-A179-CB464EA16886}" name="Holland, Caleb" initials="HC" userId="S::Caleb.Holland2@ercot.com::e6ba0c94-39b1-46e8-bff2-a2436d4cb8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5B6770"/>
    <a:srgbClr val="59656E"/>
    <a:srgbClr val="969DA3"/>
    <a:srgbClr val="5A666F"/>
    <a:srgbClr val="FFD000"/>
    <a:srgbClr val="FBB56F"/>
    <a:srgbClr val="01B8F5"/>
    <a:srgbClr val="EFF0F0"/>
    <a:srgbClr val="B39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0" autoAdjust="0"/>
    <p:restoredTop sz="93420" autoAdjust="0"/>
  </p:normalViewPr>
  <p:slideViewPr>
    <p:cSldViewPr snapToGrid="0" showGuides="1">
      <p:cViewPr varScale="1">
        <p:scale>
          <a:sx n="74" d="100"/>
          <a:sy n="74" d="100"/>
        </p:scale>
        <p:origin x="1555" y="28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35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9BB772-1889-5B5A-4493-58D4047B3C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C2B09B-041E-DC81-3198-C729FCF412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4601DC-35C7-8E02-66C8-EE12794A65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5C50F-3013-2265-F956-1F69B7ACBB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21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BBD9AB-0C38-AD3C-EB3B-834E58FAE6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8DAB36-9A65-08A4-1E31-AA5C8C0A8A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70CB86-5543-3835-5EA5-60AFBFF971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4772D8-6FB4-DC9D-FC96-B0BB1337A7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23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0"/>
            <a:ext cx="3886200" cy="5257799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5257798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A4159-E376-4688-8253-2AA58237E6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1BC46-C9FA-433A-9D79-A5565213A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51A15-5BA5-48ED-87D0-D9B820C6915D}"/>
              </a:ext>
            </a:extLst>
          </p:cNvPr>
          <p:cNvSpPr txBox="1"/>
          <p:nvPr userDrawn="1"/>
        </p:nvSpPr>
        <p:spPr>
          <a:xfrm>
            <a:off x="628650" y="4777707"/>
            <a:ext cx="7886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5B6770"/>
                </a:solidFill>
                <a:latin typeface="+mn-lt"/>
              </a:rPr>
              <a:t>Stakeholder comments also welcomed through: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6F32AE-6F67-412B-9CCB-8ED8AF43B1FC}"/>
              </a:ext>
            </a:extLst>
          </p:cNvPr>
          <p:cNvGrpSpPr/>
          <p:nvPr userDrawn="1"/>
        </p:nvGrpSpPr>
        <p:grpSpPr>
          <a:xfrm>
            <a:off x="626442" y="1855546"/>
            <a:ext cx="7888908" cy="2541741"/>
            <a:chOff x="626442" y="1855546"/>
            <a:chExt cx="7888908" cy="25417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B5088DD-F857-4F49-B345-0680DE5B5722}"/>
                </a:ext>
              </a:extLst>
            </p:cNvPr>
            <p:cNvGrpSpPr/>
            <p:nvPr userDrawn="1"/>
          </p:nvGrpSpPr>
          <p:grpSpPr>
            <a:xfrm>
              <a:off x="1979518" y="3256708"/>
              <a:ext cx="5001144" cy="1140579"/>
              <a:chOff x="1891295" y="3324718"/>
              <a:chExt cx="5001144" cy="1140579"/>
            </a:xfrm>
          </p:grpSpPr>
          <p:sp>
            <p:nvSpPr>
              <p:cNvPr id="28" name="Thought Bubble: Cloud 27">
                <a:extLst>
                  <a:ext uri="{FF2B5EF4-FFF2-40B4-BE49-F238E27FC236}">
                    <a16:creationId xmlns:a16="http://schemas.microsoft.com/office/drawing/2014/main" id="{782F9F89-298D-47E1-9392-8D84FA4F98A5}"/>
                  </a:ext>
                </a:extLst>
              </p:cNvPr>
              <p:cNvSpPr/>
              <p:nvPr userDrawn="1"/>
            </p:nvSpPr>
            <p:spPr>
              <a:xfrm rot="21250229">
                <a:off x="2818145" y="3440636"/>
                <a:ext cx="1371600" cy="731520"/>
              </a:xfrm>
              <a:prstGeom prst="cloudCallout">
                <a:avLst>
                  <a:gd name="adj1" fmla="val 16924"/>
                  <a:gd name="adj2" fmla="val 119691"/>
                </a:avLst>
              </a:prstGeom>
              <a:solidFill>
                <a:srgbClr val="FFD1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Lightning Bolt 28">
                <a:extLst>
                  <a:ext uri="{FF2B5EF4-FFF2-40B4-BE49-F238E27FC236}">
                    <a16:creationId xmlns:a16="http://schemas.microsoft.com/office/drawing/2014/main" id="{2871367C-126A-45DC-851B-90FFFC60DE7B}"/>
                  </a:ext>
                </a:extLst>
              </p:cNvPr>
              <p:cNvSpPr/>
              <p:nvPr userDrawn="1"/>
            </p:nvSpPr>
            <p:spPr>
              <a:xfrm rot="20447634" flipH="1">
                <a:off x="4730908" y="3418524"/>
                <a:ext cx="1361529" cy="1046773"/>
              </a:xfrm>
              <a:prstGeom prst="lightningBolt">
                <a:avLst/>
              </a:prstGeom>
              <a:solidFill>
                <a:srgbClr val="FF82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Speech Bubble: Rectangle 29">
                <a:extLst>
                  <a:ext uri="{FF2B5EF4-FFF2-40B4-BE49-F238E27FC236}">
                    <a16:creationId xmlns:a16="http://schemas.microsoft.com/office/drawing/2014/main" id="{09F1641C-EA21-48F2-9AAB-0C876F6C8753}"/>
                  </a:ext>
                </a:extLst>
              </p:cNvPr>
              <p:cNvSpPr/>
              <p:nvPr userDrawn="1"/>
            </p:nvSpPr>
            <p:spPr>
              <a:xfrm rot="20856788">
                <a:off x="1891295" y="3580983"/>
                <a:ext cx="1371600" cy="731520"/>
              </a:xfrm>
              <a:prstGeom prst="wedgeRectCallout">
                <a:avLst>
                  <a:gd name="adj1" fmla="val -4730"/>
                  <a:gd name="adj2" fmla="val 107736"/>
                </a:avLst>
              </a:prstGeom>
              <a:solidFill>
                <a:srgbClr val="00AEC7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0" dirty="0">
                    <a:solidFill>
                      <a:schemeClr val="bg1"/>
                    </a:solidFill>
                  </a:rPr>
                  <a:t>Question?</a:t>
                </a:r>
              </a:p>
            </p:txBody>
          </p:sp>
          <p:sp>
            <p:nvSpPr>
              <p:cNvPr id="31" name="Speech Bubble: Oval 30">
                <a:extLst>
                  <a:ext uri="{FF2B5EF4-FFF2-40B4-BE49-F238E27FC236}">
                    <a16:creationId xmlns:a16="http://schemas.microsoft.com/office/drawing/2014/main" id="{E635AB9F-CB94-48E8-8131-459B38672ED9}"/>
                  </a:ext>
                </a:extLst>
              </p:cNvPr>
              <p:cNvSpPr/>
              <p:nvPr userDrawn="1"/>
            </p:nvSpPr>
            <p:spPr>
              <a:xfrm>
                <a:off x="3818992" y="3324718"/>
                <a:ext cx="1438808" cy="731520"/>
              </a:xfrm>
              <a:prstGeom prst="wedgeEllipseCallout">
                <a:avLst>
                  <a:gd name="adj1" fmla="val -4855"/>
                  <a:gd name="adj2" fmla="val 131714"/>
                </a:avLst>
              </a:prstGeom>
              <a:solidFill>
                <a:srgbClr val="890C58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Comments?</a:t>
                </a:r>
              </a:p>
            </p:txBody>
          </p:sp>
          <p:sp>
            <p:nvSpPr>
              <p:cNvPr id="32" name="Speech Bubble: Rectangle with Corners Rounded 31">
                <a:extLst>
                  <a:ext uri="{FF2B5EF4-FFF2-40B4-BE49-F238E27FC236}">
                    <a16:creationId xmlns:a16="http://schemas.microsoft.com/office/drawing/2014/main" id="{DCC9CE1B-A89D-4D9B-824F-E4A414A2EECC}"/>
                  </a:ext>
                </a:extLst>
              </p:cNvPr>
              <p:cNvSpPr/>
              <p:nvPr userDrawn="1"/>
            </p:nvSpPr>
            <p:spPr>
              <a:xfrm rot="722962" flipH="1">
                <a:off x="5520839" y="3532991"/>
                <a:ext cx="1371600" cy="731520"/>
              </a:xfrm>
              <a:prstGeom prst="wedgeRoundRectCallout">
                <a:avLst>
                  <a:gd name="adj1" fmla="val -722"/>
                  <a:gd name="adj2" fmla="val 115255"/>
                  <a:gd name="adj3" fmla="val 16667"/>
                </a:avLst>
              </a:prstGeom>
              <a:solidFill>
                <a:srgbClr val="5B677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Suggestions?</a:t>
                </a:r>
              </a:p>
            </p:txBody>
          </p: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A102F17-0673-4747-862E-5482A7CF6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6442" y="1855546"/>
              <a:ext cx="7888908" cy="1603387"/>
            </a:xfrm>
            <a:prstGeom prst="rect">
              <a:avLst/>
            </a:prstGeom>
          </p:spPr>
        </p:pic>
      </p:grp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051DB1A-7068-4152-9C37-764D6283B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22544" y="5172570"/>
            <a:ext cx="6324600" cy="8882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5B6770"/>
                </a:solidFill>
              </a:defRPr>
            </a:lvl1pPr>
          </a:lstStyle>
          <a:p>
            <a:pPr lvl="0"/>
            <a:r>
              <a:rPr lang="en-US" dirty="0"/>
              <a:t>Firstname.Lastname@ercot.com</a:t>
            </a:r>
          </a:p>
        </p:txBody>
      </p:sp>
    </p:spTree>
    <p:extLst>
      <p:ext uri="{BB962C8B-B14F-4D97-AF65-F5344CB8AC3E}">
        <p14:creationId xmlns:p14="http://schemas.microsoft.com/office/powerpoint/2010/main" val="181903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2105561"/>
            <a:ext cx="54864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Oncor Connell 345/138-kV Switch and Connell to Rockhound 345-kV Double-Circuit Line </a:t>
            </a:r>
            <a:r>
              <a:rPr lang="en-US" altLang="en-US" sz="2000" b="1" dirty="0">
                <a:solidFill>
                  <a:schemeClr val="tx2"/>
                </a:solidFill>
              </a:rPr>
              <a:t>Regional Planning Group Project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Prabhu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i="1" dirty="0">
                <a:solidFill>
                  <a:schemeClr val="tx2"/>
                </a:solidFill>
              </a:rPr>
              <a:t>Gnanam</a:t>
            </a:r>
          </a:p>
          <a:p>
            <a:r>
              <a:rPr lang="en-US" dirty="0">
                <a:solidFill>
                  <a:schemeClr val="tx2"/>
                </a:solidFill>
              </a:rPr>
              <a:t>Director, Grid Planning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November 19, 2025</a:t>
            </a:r>
          </a:p>
        </p:txBody>
      </p:sp>
    </p:spTree>
    <p:extLst>
      <p:ext uri="{BB962C8B-B14F-4D97-AF65-F5344CB8AC3E}">
        <p14:creationId xmlns:p14="http://schemas.microsoft.com/office/powerpoint/2010/main" val="329758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A71565-57F9-6D33-EE29-C28BD6085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1BF27-C8AC-D347-773E-57C37E355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96348-93C8-A7B6-8FA2-B51E7B3F6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Rebuild 9.0-mile portion of Oncor’s existing single circuit 19.2-mile Sale Ranch to Glass Ranch to Tall City 138-kV line from Sale Ranch to existing 1/9 Structure and replace 9.0-mile portion with two new conductors, rated to at least 614 MVA, installed on new, common double-circuit towers;</a:t>
            </a:r>
          </a:p>
          <a:p>
            <a:r>
              <a:rPr lang="en-US" sz="1800" dirty="0"/>
              <a:t>Construct two new Connell Switch to 1/9 structure 138-kV lines, with conductors rated to at least 614 MVA, in a new (estimated 0.1-mile) ROW, installed on new, common double-circuit towers configured to create a Connell Switch to Sale Ranch 138-kV double-circuit line;</a:t>
            </a:r>
          </a:p>
          <a:p>
            <a:r>
              <a:rPr lang="en-US" sz="1800" dirty="0"/>
              <a:t>Construct a new single Connell Switch to 1/9 structure 138-kV line, with conductor rated to at least 614 MVA, in a new (estimated 0.1-mile) ROW, installed in one position on new double-circuit towers leaving one position vacant and configured to create a new Connell Switch to Tall City 138-kV line; and</a:t>
            </a:r>
          </a:p>
          <a:p>
            <a:r>
              <a:rPr lang="en-US" sz="1800" dirty="0"/>
              <a:t>Reconfigure Oncor’s existing Red Sand 138-kV POD to be connected to the south circuit on the new Connell to Sale Ranch 138-kV double circuit line.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554A6-7274-EA4C-A630-A326951B70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044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87DBBF-6B22-4E82-41F4-BC4664B6C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888" y="923575"/>
            <a:ext cx="8402223" cy="5010849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6788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E4CC-F183-4455-9F1C-C587CFE3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6BD9-9C48-4261-A402-A03B2784F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100"/>
            <a:ext cx="8534400" cy="5257800"/>
          </a:xfrm>
        </p:spPr>
        <p:txBody>
          <a:bodyPr/>
          <a:lstStyle/>
          <a:p>
            <a:r>
              <a:rPr lang="en-US" sz="2400" dirty="0"/>
              <a:t>Oncor submitted the Connell 345/138-kV Switch and Connell to Rockhound 345-kV Double-Circuit Project for Regional Planning Group (RPG) review in June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AC72D-2C8E-4DDE-9426-718409736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201FB5-9897-77E0-6AD3-CFAD71676591}"/>
              </a:ext>
            </a:extLst>
          </p:cNvPr>
          <p:cNvSpPr txBox="1">
            <a:spLocks/>
          </p:cNvSpPr>
          <p:nvPr/>
        </p:nvSpPr>
        <p:spPr bwMode="auto">
          <a:xfrm>
            <a:off x="381000" y="2438779"/>
            <a:ext cx="3338945" cy="311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This Tier 1 Oncor proposed project submission was estimated to cost $110.62 million and will require a Certificate of Convenience and Necessity (CCN)</a:t>
            </a:r>
          </a:p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Address reliability issues in Martin and Midland Counties in the Far West Weather Zone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1850DE-1275-E86F-2B8D-A2021AFCB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2345" y="2400810"/>
            <a:ext cx="5043055" cy="3150289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550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CE0A-AA0E-6DDE-A5DC-6EA28B7B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Project Requirement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429-06D9-E24B-4BF1-C161A3CCF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US" sz="2400" dirty="0"/>
              <a:t>Pursuant to Protocol Section 3.11.4.7 (Tier 1)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Projects with an estimated capital cost of $100 Million or greater are Tier 1 projects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Tier 1 projects require ERCOT Board endorsement</a:t>
            </a:r>
            <a:endParaRPr lang="en-US" sz="24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/>
              <a:t>Pursuant to Protocol Section 3.11.4.9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shall present the Tier 1 project to the Technical Advisory Committee (TAC) for review and comment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Comments from TAC shall be included in the presentation to the ERCOT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3B431-B8AB-B283-9145-560B160D0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3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Need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091CC3F-8964-9E5D-8EBE-3718E8E0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899" y="868116"/>
            <a:ext cx="8534400" cy="2081609"/>
          </a:xfrm>
        </p:spPr>
        <p:txBody>
          <a:bodyPr/>
          <a:lstStyle/>
          <a:p>
            <a:r>
              <a:rPr lang="en-US" sz="2400" dirty="0"/>
              <a:t>ERCOT’s independent review verified reliability planning criteria violations in Martin and Midland Counties in the Far West Weather Zone</a:t>
            </a:r>
          </a:p>
          <a:p>
            <a:r>
              <a:rPr lang="en-US" sz="2400" dirty="0"/>
              <a:t>System improvement is needed to meet reliability planning criteria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F1DD775-5F2E-C813-D8DD-85E634FCF9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069231"/>
              </p:ext>
            </p:extLst>
          </p:nvPr>
        </p:nvGraphicFramePr>
        <p:xfrm>
          <a:off x="666946" y="2980597"/>
          <a:ext cx="8090264" cy="2406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133">
                  <a:extLst>
                    <a:ext uri="{9D8B030D-6E8A-4147-A177-3AD203B41FA5}">
                      <a16:colId xmlns:a16="http://schemas.microsoft.com/office/drawing/2014/main" val="845081244"/>
                    </a:ext>
                  </a:extLst>
                </a:gridCol>
                <a:gridCol w="1672045">
                  <a:extLst>
                    <a:ext uri="{9D8B030D-6E8A-4147-A177-3AD203B41FA5}">
                      <a16:colId xmlns:a16="http://schemas.microsoft.com/office/drawing/2014/main" val="2674609149"/>
                    </a:ext>
                  </a:extLst>
                </a:gridCol>
                <a:gridCol w="2420471">
                  <a:extLst>
                    <a:ext uri="{9D8B030D-6E8A-4147-A177-3AD203B41FA5}">
                      <a16:colId xmlns:a16="http://schemas.microsoft.com/office/drawing/2014/main" val="572819834"/>
                    </a:ext>
                  </a:extLst>
                </a:gridCol>
                <a:gridCol w="2238615">
                  <a:extLst>
                    <a:ext uri="{9D8B030D-6E8A-4147-A177-3AD203B41FA5}">
                      <a16:colId xmlns:a16="http://schemas.microsoft.com/office/drawing/2014/main" val="964921221"/>
                    </a:ext>
                  </a:extLst>
                </a:gridCol>
              </a:tblGrid>
              <a:tr h="481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Contingency Category*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# of Unsolved Contingencies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# of Thermal Overloads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# of Bus Voltage Violations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80125707"/>
                  </a:ext>
                </a:extLst>
              </a:tr>
              <a:tr h="481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N-0 (P0)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68670968"/>
                  </a:ext>
                </a:extLst>
              </a:tr>
              <a:tr h="481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N-1 (P1, P2-1, P7)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92109992"/>
                  </a:ext>
                </a:extLst>
              </a:tr>
              <a:tr h="481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G-1+N-1 (P3)*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7407444"/>
                  </a:ext>
                </a:extLst>
              </a:tr>
              <a:tr h="481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X-1+N-1 (P6-2)**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68893099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859F38A9-66D3-51A0-D210-26D159A4D743}"/>
              </a:ext>
            </a:extLst>
          </p:cNvPr>
          <p:cNvSpPr/>
          <p:nvPr/>
        </p:nvSpPr>
        <p:spPr>
          <a:xfrm>
            <a:off x="666946" y="5296316"/>
            <a:ext cx="7704951" cy="8147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2"/>
                </a:solidFill>
              </a:rPr>
              <a:t>*G-1 Generator tested: Odessa Ector CC1</a:t>
            </a:r>
          </a:p>
          <a:p>
            <a:r>
              <a:rPr lang="en-US" sz="1400" dirty="0">
                <a:solidFill>
                  <a:schemeClr val="tx2"/>
                </a:solidFill>
              </a:rPr>
              <a:t>**X-1 Transformers tested: Midland East T1, Morgan Creek T3, Rockhound T1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18430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413F99-2367-722D-B74B-2E2CF50AC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42C78-A5F3-2242-7D13-B989E15A9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dirty="0"/>
              <a:t>Comparison of Project Options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64F3B6-189C-8487-024C-23637BA0F8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89770"/>
            <a:ext cx="8610600" cy="242493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/>
              <a:t>ERCOT analyzed three separate options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Option 1 addresses the reliability violations, meets ERCOT and NERC Reliability Criteria, improves long-term load-serving capability and is feasible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ERCOT recommends Option 1 as the preferred option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78876-AB8F-5F68-CE30-1B0E008660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601463-6086-0331-82DB-65D6B92052AB}"/>
              </a:ext>
            </a:extLst>
          </p:cNvPr>
          <p:cNvSpPr/>
          <p:nvPr/>
        </p:nvSpPr>
        <p:spPr>
          <a:xfrm>
            <a:off x="1087380" y="5089422"/>
            <a:ext cx="6753542" cy="6423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2"/>
                </a:solidFill>
              </a:rPr>
              <a:t>*Cost estimates were provided by the TSP</a:t>
            </a:r>
          </a:p>
          <a:p>
            <a:r>
              <a:rPr lang="en-US" sz="1100" dirty="0">
                <a:solidFill>
                  <a:schemeClr val="tx2"/>
                </a:solidFill>
              </a:rPr>
              <a:t>**The cost estimates were not provided because the option was either deemed infeasible by Oncor or did not meet ERCOT and NERC Reliability Criteria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3C2D266-B869-AA66-08B3-E7EA5C960D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796611"/>
              </p:ext>
            </p:extLst>
          </p:nvPr>
        </p:nvGraphicFramePr>
        <p:xfrm>
          <a:off x="1087380" y="2864382"/>
          <a:ext cx="675354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8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89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3458">
                  <a:extLst>
                    <a:ext uri="{9D8B030D-6E8A-4147-A177-3AD203B41FA5}">
                      <a16:colId xmlns:a16="http://schemas.microsoft.com/office/drawing/2014/main" val="3407831947"/>
                    </a:ext>
                  </a:extLst>
                </a:gridCol>
                <a:gridCol w="962278">
                  <a:extLst>
                    <a:ext uri="{9D8B030D-6E8A-4147-A177-3AD203B41FA5}">
                      <a16:colId xmlns:a16="http://schemas.microsoft.com/office/drawing/2014/main" val="3408733892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Option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31848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0" u="none" strike="noStrike" kern="1200" baseline="0" dirty="0">
                          <a:solidFill>
                            <a:schemeClr val="tx2"/>
                          </a:solidFill>
                        </a:rPr>
                        <a:t>Meets ERCOT and NERC Reliability Criteria</a:t>
                      </a:r>
                      <a:endParaRPr lang="en-US" sz="1200" dirty="0">
                        <a:solidFill>
                          <a:srgbClr val="5B677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rgbClr val="5B677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>
                          <a:solidFill>
                            <a:srgbClr val="5B6770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US" sz="1200" kern="1200" dirty="0">
                        <a:solidFill>
                          <a:srgbClr val="5B67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93149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Improves Operational Flexibility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rgbClr val="5B677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rgbClr val="5B677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440374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Improves </a:t>
                      </a:r>
                      <a:r>
                        <a:rPr lang="en-US" sz="1200" kern="1200" dirty="0">
                          <a:solidFill>
                            <a:srgbClr val="5B6770"/>
                          </a:solidFill>
                          <a:latin typeface="+mn-lt"/>
                          <a:ea typeface="+mn-ea"/>
                          <a:cs typeface="+mn-cs"/>
                        </a:rPr>
                        <a:t>Long-Term Load-Serving Capability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rgbClr val="5B677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rgbClr val="5B677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288062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Require</a:t>
                      </a:r>
                      <a:r>
                        <a:rPr lang="en-US" sz="1200" baseline="0" dirty="0">
                          <a:solidFill>
                            <a:srgbClr val="5B6770"/>
                          </a:solidFill>
                        </a:rPr>
                        <a:t> CCN (~miles)</a:t>
                      </a:r>
                      <a:endParaRPr lang="en-US" sz="1200" dirty="0">
                        <a:solidFill>
                          <a:srgbClr val="5B677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 (13.2)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rgbClr val="5B6770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rgbClr val="5B6770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43473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Cost Estimate* (~$M)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$110.62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rgbClr val="5B6770"/>
                          </a:solidFill>
                          <a:latin typeface="+mn-lt"/>
                          <a:ea typeface="+mn-ea"/>
                          <a:cs typeface="+mn-cs"/>
                        </a:rPr>
                        <a:t>N/A**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rgbClr val="5B6770"/>
                          </a:solidFill>
                          <a:latin typeface="+mn-lt"/>
                          <a:ea typeface="+mn-ea"/>
                          <a:cs typeface="+mn-cs"/>
                        </a:rPr>
                        <a:t>N/A**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852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Feasible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5B6770"/>
                          </a:solidFill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rgbClr val="5B6770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rgbClr val="5B677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601201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5456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80166-C1A3-4C33-8B28-2FEBDBDF86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FF19E-8225-4319-B435-8B80DE6E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Sub-synchronous Resonance Assessment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A1AE0FE-A6A4-A664-CAD7-CBBA02B6A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32669"/>
            <a:ext cx="8534400" cy="5257800"/>
          </a:xfrm>
        </p:spPr>
        <p:txBody>
          <a:bodyPr/>
          <a:lstStyle/>
          <a:p>
            <a:r>
              <a:rPr lang="en-US" dirty="0"/>
              <a:t>Pursuant to Protocol Section 3.22.1.3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conducted a SSR screening for Option 1 and found no adverse SSR impacts to the existing and planned generation resources at the time of this study</a:t>
            </a:r>
          </a:p>
        </p:txBody>
      </p:sp>
    </p:spTree>
    <p:extLst>
      <p:ext uri="{BB962C8B-B14F-4D97-AF65-F5344CB8AC3E}">
        <p14:creationId xmlns:p14="http://schemas.microsoft.com/office/powerpoint/2010/main" val="628574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6209-15E7-4DD2-A77A-C2CD94B3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Analysis and Sensitivity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CFC05-70EA-4F62-81FC-D0054E53B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D7E78-FDCC-C2BB-1CED-46A6B269D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032669"/>
            <a:ext cx="8458200" cy="5257800"/>
          </a:xfrm>
        </p:spPr>
        <p:txBody>
          <a:bodyPr/>
          <a:lstStyle/>
          <a:p>
            <a:r>
              <a:rPr lang="en-US" sz="2400" dirty="0"/>
              <a:t>Pursuant to Planning Guide 3.1.3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evaluate if the recommended project will have an impact on system congestion.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perform a generation sensitivity analysis and evaluate impacts related to the load scaling used in the study on any constraints resulting in project recommendations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ERCOT concluded that</a:t>
            </a:r>
          </a:p>
          <a:p>
            <a:pPr lvl="1" algn="l">
              <a:spcBef>
                <a:spcPct val="20000"/>
              </a:spcBef>
            </a:pPr>
            <a:r>
              <a:rPr lang="en-US" sz="2000" dirty="0">
                <a:solidFill>
                  <a:schemeClr val="tx2"/>
                </a:solidFill>
              </a:rPr>
              <a:t>Option 1 </a:t>
            </a:r>
            <a:r>
              <a:rPr lang="en-US" sz="2000" dirty="0"/>
              <a:t>did not cause any additional congestion within the study area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No potential future generation studied impacts the preferred option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The load scaling did not have a material impact on the </a:t>
            </a:r>
            <a:r>
              <a:rPr lang="en-US" sz="2000" dirty="0">
                <a:solidFill>
                  <a:schemeClr val="tx2"/>
                </a:solidFill>
              </a:rPr>
              <a:t>project </a:t>
            </a:r>
            <a:r>
              <a:rPr lang="en-US" sz="2000" dirty="0"/>
              <a:t>need</a:t>
            </a:r>
          </a:p>
        </p:txBody>
      </p:sp>
    </p:spTree>
    <p:extLst>
      <p:ext uri="{BB962C8B-B14F-4D97-AF65-F5344CB8AC3E}">
        <p14:creationId xmlns:p14="http://schemas.microsoft.com/office/powerpoint/2010/main" val="2380821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664" y="946405"/>
            <a:ext cx="8666672" cy="52578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/>
              <a:t>Based on the review, ERCOT will recommend the Board endorse the Option 1 to address reliability issues in Martin and Midland Counties in the Far West Weather Zone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TSP expects to implement the upgrades by December 2026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Estimated Capital Cost: $110.62 million</a:t>
            </a:r>
          </a:p>
          <a:p>
            <a:pPr marL="342900" lvl="1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CCN filling will be required to: </a:t>
            </a:r>
          </a:p>
          <a:p>
            <a:pPr marL="742950" lvl="2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Construct the new 345-kV double-circuit line from Connell to Rockhound, requiring approximately 13-mile new right of way (ROW); </a:t>
            </a:r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974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1C1C00-F202-8AF9-89A2-649B525D04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CDA78-43EA-A1BC-7172-346F0BC39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9506A-B03A-DACC-5E22-4F8A15183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Construct a new Connell 345/138-kV switching station approximately 1.0 mile west of existing Oncor Glass Ranch Switch, with two new 600 MVA (nameplate) 345/138-kV transformers, in a 6-breaker 345-kV breaker-and-a-half bus arrangement and a 10-breaker 138-kV breaker-and-a-half bus arrangement, with all 345-kV equipment will be rating at least 2988 MVA and 138-kV at least 765 MVA;</a:t>
            </a:r>
          </a:p>
          <a:p>
            <a:r>
              <a:rPr lang="en-US" sz="1800" dirty="0"/>
              <a:t>Construct two new Connell to Rockhound 345-kV lines, with conductors rated to at least 2988 MVA, in a new (estimated 13.0 mile) ROW, installed on new, common double-circuit towers;</a:t>
            </a:r>
          </a:p>
          <a:p>
            <a:r>
              <a:rPr lang="en-US" sz="1800" dirty="0"/>
              <a:t>Install two new 345-kV circuit breakers at Oncor’s existing Rockhound 345-kV Switch, rated at least 2988 MVA;</a:t>
            </a:r>
          </a:p>
          <a:p>
            <a:r>
              <a:rPr lang="en-US" sz="1800" dirty="0"/>
              <a:t>Install two new 138-kV circuit breakers at Oncor’s existing Sale Ranch 138-kV Switch, rated at least 765 MVA;</a:t>
            </a:r>
          </a:p>
          <a:p>
            <a:r>
              <a:rPr lang="en-US" sz="1800" dirty="0"/>
              <a:t>Disconnect Oncor’s existing Tall City to Sale Ranch 138-kV line at structure 1/9;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ACDC5A-2035-B364-84AA-8A45BFA92F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6170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26566</TotalTime>
  <Words>954</Words>
  <Application>Microsoft Office PowerPoint</Application>
  <PresentationFormat>On-screen Show (4:3)</PresentationFormat>
  <Paragraphs>121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Courier New</vt:lpstr>
      <vt:lpstr>Wingdings</vt:lpstr>
      <vt:lpstr>1_Custom Design</vt:lpstr>
      <vt:lpstr>Office Theme</vt:lpstr>
      <vt:lpstr>PowerPoint Presentation</vt:lpstr>
      <vt:lpstr>Overview</vt:lpstr>
      <vt:lpstr>Tier 1 Project Requirement</vt:lpstr>
      <vt:lpstr>Project Need</vt:lpstr>
      <vt:lpstr>Comparison of Project Options (Continued)</vt:lpstr>
      <vt:lpstr>Sub-synchronous Resonance Assessment</vt:lpstr>
      <vt:lpstr>Congestion Analysis and Sensitivity Analysis</vt:lpstr>
      <vt:lpstr>ERCOT Recommendation</vt:lpstr>
      <vt:lpstr>ERCOT Recommendation</vt:lpstr>
      <vt:lpstr>ERCOT Recommendation</vt:lpstr>
      <vt:lpstr>ERCOT Recommendation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Golen, Robert</cp:lastModifiedBy>
  <cp:revision>489</cp:revision>
  <cp:lastPrinted>2016-01-21T20:53:15Z</cp:lastPrinted>
  <dcterms:created xsi:type="dcterms:W3CDTF">2016-01-21T15:20:31Z</dcterms:created>
  <dcterms:modified xsi:type="dcterms:W3CDTF">2025-11-11T23:02:49Z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2023-11-03T13:53:14Z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29e4a045-60a8-428a-983f-5e5435e88267</vt:lpwstr>
  </property>
  <property fmtid="{D5CDD505-2E9C-101B-9397-08002B2CF9AE}" pid="9" name="MSIP_Label_7084cbda-52b8-46fb-a7b7-cb5bd465ed85_ContentBits">
    <vt:lpwstr>0</vt:lpwstr>
  </property>
</Properties>
</file>